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8" r:id="rId2"/>
    <p:sldId id="256" r:id="rId3"/>
    <p:sldId id="260" r:id="rId4"/>
    <p:sldId id="261" r:id="rId5"/>
    <p:sldId id="257" r:id="rId6"/>
    <p:sldId id="287" r:id="rId7"/>
    <p:sldId id="300" r:id="rId8"/>
    <p:sldId id="264" r:id="rId9"/>
    <p:sldId id="301" r:id="rId10"/>
    <p:sldId id="302" r:id="rId11"/>
    <p:sldId id="303" r:id="rId12"/>
    <p:sldId id="305" r:id="rId13"/>
    <p:sldId id="304" r:id="rId14"/>
    <p:sldId id="268" r:id="rId15"/>
    <p:sldId id="269" r:id="rId16"/>
    <p:sldId id="270" r:id="rId17"/>
    <p:sldId id="271" r:id="rId18"/>
    <p:sldId id="267" r:id="rId19"/>
    <p:sldId id="272" r:id="rId20"/>
    <p:sldId id="273" r:id="rId21"/>
    <p:sldId id="263" r:id="rId22"/>
    <p:sldId id="259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8" r:id="rId35"/>
    <p:sldId id="289" r:id="rId36"/>
    <p:sldId id="290" r:id="rId37"/>
    <p:sldId id="291" r:id="rId38"/>
    <p:sldId id="292" r:id="rId39"/>
    <p:sldId id="299" r:id="rId40"/>
    <p:sldId id="293" r:id="rId41"/>
    <p:sldId id="294" r:id="rId42"/>
    <p:sldId id="295" r:id="rId43"/>
    <p:sldId id="296" r:id="rId44"/>
    <p:sldId id="297" r:id="rId45"/>
    <p:sldId id="298" r:id="rId46"/>
    <p:sldId id="275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0D98F-E356-4075-B6C1-561898A7B246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42B66-9804-4523-8793-6A9025949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43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2062-0AD7-42F5-9B84-D380AEAA7511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FC0D-31F7-495A-BAE9-46F93E7AA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34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2062-0AD7-42F5-9B84-D380AEAA7511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FC0D-31F7-495A-BAE9-46F93E7AA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943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2062-0AD7-42F5-9B84-D380AEAA7511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FC0D-31F7-495A-BAE9-46F93E7AA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68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2062-0AD7-42F5-9B84-D380AEAA7511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FC0D-31F7-495A-BAE9-46F93E7AA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91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2062-0AD7-42F5-9B84-D380AEAA7511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FC0D-31F7-495A-BAE9-46F93E7AA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19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2062-0AD7-42F5-9B84-D380AEAA7511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FC0D-31F7-495A-BAE9-46F93E7AA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083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2062-0AD7-42F5-9B84-D380AEAA7511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FC0D-31F7-495A-BAE9-46F93E7AA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09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2062-0AD7-42F5-9B84-D380AEAA7511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FC0D-31F7-495A-BAE9-46F93E7AA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176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2062-0AD7-42F5-9B84-D380AEAA7511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FC0D-31F7-495A-BAE9-46F93E7AA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49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2062-0AD7-42F5-9B84-D380AEAA7511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FC0D-31F7-495A-BAE9-46F93E7AA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37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2062-0AD7-42F5-9B84-D380AEAA7511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FC0D-31F7-495A-BAE9-46F93E7AA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643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32062-0AD7-42F5-9B84-D380AEAA7511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6FC0D-31F7-495A-BAE9-46F93E7AA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58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0" y="74182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униципальное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бюджетное общеобразовательное учреждение средняя общеобразовательная школа с. Пасегово Кирово-Чепецкого района Кировской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9920" y="3429000"/>
            <a:ext cx="46121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Из истории школы</a:t>
            </a:r>
          </a:p>
        </p:txBody>
      </p:sp>
    </p:spTree>
    <p:extLst>
      <p:ext uri="{BB962C8B-B14F-4D97-AF65-F5344CB8AC3E}">
        <p14:creationId xmlns:p14="http://schemas.microsoft.com/office/powerpoint/2010/main" val="300911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C:\Users\User\Desktop\Новая папка (2)\Безымянный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r="8514"/>
          <a:stretch>
            <a:fillRect/>
          </a:stretch>
        </p:blipFill>
        <p:spPr bwMode="auto">
          <a:xfrm>
            <a:off x="3641557" y="332121"/>
            <a:ext cx="8203864" cy="6152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248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70" y="351215"/>
            <a:ext cx="8226535" cy="6169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9096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00" y="336885"/>
            <a:ext cx="8245641" cy="6184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8758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48" y="300272"/>
            <a:ext cx="10383252" cy="6257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0644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771" y="276728"/>
            <a:ext cx="8848928" cy="6241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3204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2537" y="248019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i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Школьные коллективы</a:t>
            </a:r>
          </a:p>
        </p:txBody>
      </p:sp>
    </p:spTree>
    <p:extLst>
      <p:ext uri="{BB962C8B-B14F-4D97-AF65-F5344CB8AC3E}">
        <p14:creationId xmlns:p14="http://schemas.microsoft.com/office/powerpoint/2010/main" val="387149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1127" y="149881"/>
            <a:ext cx="9793706" cy="6528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3887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108" y="617882"/>
            <a:ext cx="11743784" cy="5622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9034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/>
          <a:srcRect t="11893"/>
          <a:stretch/>
        </p:blipFill>
        <p:spPr bwMode="auto">
          <a:xfrm>
            <a:off x="1355122" y="175588"/>
            <a:ext cx="9481755" cy="6506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1332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2097" y="142709"/>
            <a:ext cx="9370673" cy="6572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954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9206" y="586315"/>
            <a:ext cx="106335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Школа в селе появилась более ста лет назад при Знаменской церкви, где обучалось  11 человек. На протяжении 10 лет в школе учились только мальчики, потом стали учиться и девочки. Законодателем являлся священник Георгий Николаевич Бехтерев. Первым наставником был священник Дмитрий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Юмин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Обязательным в школе было учение грамоте, арифметике и церковное пение. Интересный факт! В то время все директора школы были священники!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Новая папка (2)\Изображение 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774468"/>
            <a:ext cx="3582915" cy="2687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938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C:\Users\user\Desktop\10 школа\фото коллектива учителей школы-1\фото учителей школы\DSC07488.JPG"/>
          <p:cNvPicPr>
            <a:picLocks noChangeAspect="1" noChangeArrowheads="1"/>
          </p:cNvPicPr>
          <p:nvPr/>
        </p:nvPicPr>
        <p:blipFill>
          <a:blip r:embed="rId3" cstate="print"/>
          <a:srcRect t="5855" r="4271" b="9834"/>
          <a:stretch>
            <a:fillRect/>
          </a:stretch>
        </p:blipFill>
        <p:spPr bwMode="auto">
          <a:xfrm>
            <a:off x="1380279" y="170977"/>
            <a:ext cx="9864568" cy="6516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8121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6" descr="HPIM3679"/>
          <p:cNvPicPr>
            <a:picLocks noChangeAspect="1" noChangeArrowheads="1"/>
          </p:cNvPicPr>
          <p:nvPr/>
        </p:nvPicPr>
        <p:blipFill>
          <a:blip r:embed="rId3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73" y="354169"/>
            <a:ext cx="11521853" cy="6149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216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3947" y="2414155"/>
            <a:ext cx="7837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Память о вас в наших сердцах…</a:t>
            </a:r>
          </a:p>
        </p:txBody>
      </p:sp>
    </p:spTree>
    <p:extLst>
      <p:ext uri="{BB962C8B-B14F-4D97-AF65-F5344CB8AC3E}">
        <p14:creationId xmlns:p14="http://schemas.microsoft.com/office/powerpoint/2010/main" val="2351230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828235" y="345059"/>
            <a:ext cx="11710218" cy="5948614"/>
            <a:chOff x="-1761403" y="314424"/>
            <a:chExt cx="11710218" cy="594861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946" y="314424"/>
              <a:ext cx="4364402" cy="508920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-1761403" y="5432041"/>
              <a:ext cx="1171021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4800" b="1" dirty="0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Анисимова  Вера  Ивановна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585102" y="3607997"/>
            <a:ext cx="35108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62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484909" y="5104113"/>
            <a:ext cx="10906139" cy="806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4400" b="1" cap="all" dirty="0">
              <a:solidFill>
                <a:srgbClr val="00008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264342" y="474499"/>
            <a:ext cx="11385755" cy="6081997"/>
            <a:chOff x="2292582" y="397510"/>
            <a:chExt cx="9254428" cy="494748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-12000"/>
            </a:blip>
            <a:srcRect/>
            <a:stretch>
              <a:fillRect/>
            </a:stretch>
          </p:blipFill>
          <p:spPr>
            <a:xfrm>
              <a:off x="3623646" y="397510"/>
              <a:ext cx="3489822" cy="42715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7" name="Прямоугольник 6"/>
            <p:cNvSpPr/>
            <p:nvPr/>
          </p:nvSpPr>
          <p:spPr>
            <a:xfrm>
              <a:off x="2292582" y="4669010"/>
              <a:ext cx="9254428" cy="675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b="1" dirty="0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Анисимов  Николай  Петрович</a:t>
              </a:r>
              <a:endParaRPr lang="ru-RU" sz="4800" b="1" dirty="0">
                <a:ln w="11430"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484890" y="4458168"/>
            <a:ext cx="3127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 школы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29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207749" y="404165"/>
            <a:ext cx="11002296" cy="6304244"/>
            <a:chOff x="3125713" y="506332"/>
            <a:chExt cx="8327424" cy="4458079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-12000"/>
            </a:blip>
            <a:srcRect/>
            <a:stretch>
              <a:fillRect/>
            </a:stretch>
          </p:blipFill>
          <p:spPr bwMode="auto">
            <a:xfrm>
              <a:off x="4462654" y="506332"/>
              <a:ext cx="2995454" cy="3806761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2" name="Прямоугольник 11"/>
            <p:cNvSpPr/>
            <p:nvPr/>
          </p:nvSpPr>
          <p:spPr>
            <a:xfrm>
              <a:off x="3125713" y="4376767"/>
              <a:ext cx="8327424" cy="587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41148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>
                    <a:shade val="95000"/>
                  </a:schemeClr>
                </a:buClr>
                <a:buNone/>
                <a:defRPr/>
              </a:pPr>
              <a:r>
                <a:rPr lang="ru-RU" sz="4800" b="1" dirty="0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Костров Борис Васильевич</a:t>
              </a:r>
              <a:endParaRPr lang="ru-RU" sz="4800" b="1" dirty="0">
                <a:ln w="11430"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8311894" y="4322244"/>
            <a:ext cx="3127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 школы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84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510027" y="409912"/>
            <a:ext cx="8206093" cy="5795219"/>
            <a:chOff x="761301" y="142763"/>
            <a:chExt cx="6115930" cy="477816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61301" y="4235771"/>
              <a:ext cx="6115930" cy="6851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800" b="1" dirty="0" err="1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Верхотуров</a:t>
              </a:r>
              <a:r>
                <a:rPr lang="ru-RU" sz="4800" b="1" dirty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4800" b="1" dirty="0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 Михаил  Михайлович</a:t>
              </a:r>
              <a:endParaRPr lang="ru-RU" sz="4800" b="1" dirty="0">
                <a:ln w="11430"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-12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" t="2004"/>
            <a:stretch/>
          </p:blipFill>
          <p:spPr bwMode="auto">
            <a:xfrm>
              <a:off x="1331641" y="142763"/>
              <a:ext cx="2861243" cy="400458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8270789" y="3208750"/>
            <a:ext cx="37063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истории и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начальной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военной подготовки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57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473764" y="349044"/>
            <a:ext cx="8853947" cy="6848865"/>
            <a:chOff x="4720288" y="403352"/>
            <a:chExt cx="6186637" cy="4944853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-12000"/>
            </a:blip>
            <a:srcRect l="43661" t="20522" r="45070" b="58957"/>
            <a:stretch>
              <a:fillRect/>
            </a:stretch>
          </p:blipFill>
          <p:spPr bwMode="auto">
            <a:xfrm>
              <a:off x="5176413" y="403352"/>
              <a:ext cx="2561922" cy="384288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4720288" y="4214917"/>
              <a:ext cx="6186637" cy="1133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800" b="1" dirty="0" err="1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Гужавина</a:t>
              </a:r>
              <a:r>
                <a:rPr lang="ru-RU" sz="4800" b="1" dirty="0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 Галина  Михайловна</a:t>
              </a:r>
              <a:endParaRPr lang="ru-RU" sz="4800" b="1" dirty="0">
                <a:ln w="11430"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800" b="1" dirty="0">
                <a:ln w="11430"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8562467" y="3718680"/>
            <a:ext cx="28600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Старшая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пионерская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вожатая школы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63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484909" y="5104113"/>
            <a:ext cx="10906139" cy="806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4400" b="1" cap="all" dirty="0">
              <a:solidFill>
                <a:srgbClr val="00008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224463" y="385011"/>
            <a:ext cx="8811342" cy="6055038"/>
            <a:chOff x="4361427" y="441968"/>
            <a:chExt cx="6299584" cy="432191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462" y="441968"/>
              <a:ext cx="2904162" cy="3700879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4361427" y="4183512"/>
              <a:ext cx="6299584" cy="580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800" b="1" dirty="0" err="1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Грухина</a:t>
              </a:r>
              <a:r>
                <a:rPr lang="ru-RU" sz="4800" b="1" dirty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4800" b="1" dirty="0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 Вера  Степановна</a:t>
              </a:r>
              <a:endParaRPr lang="ru-RU" sz="4800" b="1" dirty="0">
                <a:ln w="11430"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8567728" y="4550552"/>
            <a:ext cx="3127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 школы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25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938272" y="310860"/>
            <a:ext cx="7588505" cy="6187840"/>
            <a:chOff x="540748" y="425101"/>
            <a:chExt cx="5190242" cy="434090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-12000"/>
            </a:blip>
            <a:srcRect l="19935" t="13676" r="65807" b="72323"/>
            <a:stretch>
              <a:fillRect/>
            </a:stretch>
          </p:blipFill>
          <p:spPr bwMode="auto">
            <a:xfrm>
              <a:off x="540748" y="425101"/>
              <a:ext cx="2808312" cy="377669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1158990" y="4183040"/>
              <a:ext cx="4572000" cy="582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800" b="1" dirty="0" err="1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Грязев</a:t>
              </a:r>
              <a:r>
                <a:rPr lang="ru-RU" sz="4800" b="1" dirty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4800" b="1" dirty="0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 Вадим  Викторович</a:t>
              </a:r>
              <a:endParaRPr lang="ru-RU" sz="4800" b="1" dirty="0">
                <a:ln w="11430"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064819" y="4049188"/>
            <a:ext cx="39848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английского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немецкого языка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845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86691" y="522324"/>
            <a:ext cx="1066129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Через 37 лет после открытия к школе пристроили помещение для ночлега детей, а позже и столовую, чтобы дети, которые живут далеко, могли ночевать и питаться горячей пищей, а не только черным хлебом и холодными закусками.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В 1908 году,  10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лет назад, было построено новое здание для земского училища, которое сохранилось до наших дней. С этой даты идет отсчет возраста нашей школы</a:t>
            </a:r>
          </a:p>
          <a:p>
            <a:endParaRPr lang="ru-RU" dirty="0"/>
          </a:p>
        </p:txBody>
      </p:sp>
      <p:pic>
        <p:nvPicPr>
          <p:cNvPr id="5" name="Picture 2" descr="C:\Users\User\Desktop\Новая папка (2)\Изображение 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51" y="3657601"/>
            <a:ext cx="3785935" cy="2839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512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952228" y="340837"/>
            <a:ext cx="11149781" cy="5854508"/>
            <a:chOff x="2705971" y="620688"/>
            <a:chExt cx="8176504" cy="395587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-12000" contrast="-12000"/>
            </a:blip>
            <a:srcRect b="17366"/>
            <a:stretch>
              <a:fillRect/>
            </a:stretch>
          </p:blipFill>
          <p:spPr bwMode="auto">
            <a:xfrm>
              <a:off x="3871089" y="620688"/>
              <a:ext cx="2760024" cy="339437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9" name="Прямоугольник 8"/>
            <p:cNvSpPr/>
            <p:nvPr/>
          </p:nvSpPr>
          <p:spPr>
            <a:xfrm>
              <a:off x="2705971" y="4015062"/>
              <a:ext cx="8176504" cy="5615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800" b="1" dirty="0" err="1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Кокорина</a:t>
              </a:r>
              <a:r>
                <a:rPr lang="ru-RU" sz="4800" b="1" dirty="0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  Валентина Александровна</a:t>
              </a:r>
              <a:endParaRPr lang="ru-RU" sz="4800" b="1" dirty="0">
                <a:ln w="11430"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8126542" y="3923270"/>
            <a:ext cx="35108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28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88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804239" y="262508"/>
            <a:ext cx="10344878" cy="7045706"/>
            <a:chOff x="-1358008" y="404664"/>
            <a:chExt cx="6838608" cy="4956787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-12000"/>
            </a:blip>
            <a:srcRect l="5624" t="3847" r="10001" b="7692"/>
            <a:stretch>
              <a:fillRect/>
            </a:stretch>
          </p:blipFill>
          <p:spPr bwMode="auto">
            <a:xfrm>
              <a:off x="683568" y="404664"/>
              <a:ext cx="2472164" cy="3789449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358008" y="4257166"/>
              <a:ext cx="6838608" cy="1104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indent="-41148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>
                    <a:shade val="95000"/>
                  </a:schemeClr>
                </a:buClr>
                <a:buSzTx/>
                <a:buFontTx/>
                <a:buNone/>
                <a:tabLst/>
                <a:defRPr/>
              </a:pPr>
              <a:r>
                <a:rPr lang="ru-RU" sz="4800" b="1" dirty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Ярыгина </a:t>
              </a:r>
              <a:r>
                <a:rPr lang="ru-RU" sz="4800" b="1" dirty="0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 Тамара  Михайловна</a:t>
              </a:r>
              <a:endParaRPr lang="ru-RU" sz="4800" b="1" dirty="0">
                <a:ln w="11430"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  <a:p>
              <a:pPr indent="-41148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>
                    <a:shade val="95000"/>
                  </a:schemeClr>
                </a:buClr>
                <a:defRPr/>
              </a:pPr>
              <a:endParaRPr lang="ru-RU" sz="4800" b="1" dirty="0">
                <a:ln w="11430"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990438" y="3754828"/>
            <a:ext cx="35108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542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008673" y="443675"/>
            <a:ext cx="9940412" cy="6870454"/>
            <a:chOff x="2143546" y="284165"/>
            <a:chExt cx="7791770" cy="5314640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>
              <a:lum bright="-12000" contrast="-12000"/>
            </a:blip>
            <a:srcRect/>
            <a:stretch>
              <a:fillRect/>
            </a:stretch>
          </p:blipFill>
          <p:spPr bwMode="auto">
            <a:xfrm>
              <a:off x="4427984" y="284165"/>
              <a:ext cx="2736305" cy="3917891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143546" y="4384594"/>
              <a:ext cx="7791770" cy="1214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800" b="1" dirty="0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Иванова Таисия  Григорьевна</a:t>
              </a:r>
              <a:endParaRPr lang="ru-RU" sz="4800" b="1" dirty="0">
                <a:ln w="11430"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4800" b="1" dirty="0">
                <a:ln w="11430"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213811" y="4343400"/>
            <a:ext cx="3434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истории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69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952368" y="370702"/>
            <a:ext cx="11726346" cy="5833859"/>
            <a:chOff x="2064501" y="431273"/>
            <a:chExt cx="7472610" cy="404079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431273"/>
              <a:ext cx="2196317" cy="3285759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2064501" y="3939354"/>
              <a:ext cx="7472610" cy="532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41148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>
                    <a:shade val="95000"/>
                  </a:schemeClr>
                </a:buClr>
                <a:defRPr/>
              </a:pPr>
              <a:r>
                <a:rPr lang="ru-RU" sz="4800" b="1" dirty="0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Романенко Наталья  Максимовна</a:t>
              </a:r>
              <a:endParaRPr lang="ru-RU" sz="4800" b="1" dirty="0">
                <a:ln w="11430"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841157" y="4197253"/>
            <a:ext cx="33981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истории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62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082412" y="424096"/>
            <a:ext cx="10810568" cy="6266558"/>
            <a:chOff x="-1889789" y="332656"/>
            <a:chExt cx="7441798" cy="46319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32656"/>
              <a:ext cx="2561311" cy="3980437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-1889789" y="4350385"/>
              <a:ext cx="7441798" cy="6142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41148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>
                    <a:shade val="95000"/>
                  </a:schemeClr>
                </a:buClr>
                <a:defRPr/>
              </a:pPr>
              <a:r>
                <a:rPr lang="ru-RU" sz="4800" b="1" dirty="0" err="1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Кокорин</a:t>
              </a:r>
              <a:r>
                <a:rPr lang="ru-RU" sz="4800" b="1" dirty="0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 Иван  Федорович</a:t>
              </a:r>
              <a:endParaRPr lang="ru-RU" sz="4800" b="1" dirty="0">
                <a:ln w="11430"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825112" y="3651422"/>
            <a:ext cx="34347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рисования и 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4197410" y="396304"/>
            <a:ext cx="7994590" cy="6249748"/>
            <a:chOff x="-693846" y="537403"/>
            <a:chExt cx="5743020" cy="4118122"/>
          </a:xfrm>
        </p:grpSpPr>
        <p:pic>
          <p:nvPicPr>
            <p:cNvPr id="11" name="Picture 1" descr="C:\Users\user\Desktop\партия\к юбилею\О.В..jpg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-12000"/>
            </a:blip>
            <a:srcRect l="6019" r="20245"/>
            <a:stretch>
              <a:fillRect/>
            </a:stretch>
          </p:blipFill>
          <p:spPr bwMode="auto">
            <a:xfrm>
              <a:off x="467544" y="537403"/>
              <a:ext cx="3256325" cy="331236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2" name="Прямоугольник 11"/>
            <p:cNvSpPr/>
            <p:nvPr/>
          </p:nvSpPr>
          <p:spPr>
            <a:xfrm>
              <a:off x="-693846" y="4107959"/>
              <a:ext cx="5743020" cy="547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-41148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>
                    <a:shade val="95000"/>
                  </a:schemeClr>
                </a:buClr>
                <a:defRPr/>
              </a:pPr>
              <a:r>
                <a:rPr lang="ru-RU" sz="4800" b="1" dirty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Лапина </a:t>
              </a:r>
              <a:r>
                <a:rPr lang="ru-RU" sz="4800" b="1" dirty="0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 Ольга  Васильевна</a:t>
              </a:r>
              <a:endParaRPr lang="ru-RU" sz="4800" b="1" dirty="0">
                <a:ln w="11430"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298056" y="4486134"/>
            <a:ext cx="3127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 школы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65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484909" y="5104113"/>
            <a:ext cx="10906139" cy="806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4400" b="1" cap="all" dirty="0">
              <a:solidFill>
                <a:srgbClr val="00008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982312" y="496434"/>
            <a:ext cx="9955161" cy="5865131"/>
            <a:chOff x="-1838869" y="823210"/>
            <a:chExt cx="8174349" cy="4896897"/>
          </a:xfrm>
        </p:grpSpPr>
        <p:pic>
          <p:nvPicPr>
            <p:cNvPr id="5" name="Рисунок 4" descr="IMG_0047.JPG"/>
            <p:cNvPicPr>
              <a:picLocks noChangeAspect="1"/>
            </p:cNvPicPr>
            <p:nvPr/>
          </p:nvPicPr>
          <p:blipFill rotWithShape="1">
            <a:blip r:embed="rId3" cstate="print">
              <a:lum bright="-12000" contrast="-12000"/>
            </a:blip>
            <a:srcRect l="56344" t="35422" r="27741" b="36726"/>
            <a:stretch/>
          </p:blipFill>
          <p:spPr>
            <a:xfrm>
              <a:off x="611558" y="823210"/>
              <a:ext cx="2965208" cy="3891835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-1838869" y="5026294"/>
              <a:ext cx="8174349" cy="693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800" b="1" dirty="0" err="1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Драчкова</a:t>
              </a:r>
              <a:r>
                <a:rPr lang="ru-RU" sz="4800" b="1" dirty="0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  Валерия Леонидовна</a:t>
              </a:r>
              <a:endParaRPr lang="ru-RU" sz="4800" b="1" dirty="0">
                <a:ln w="11430"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475651" y="3321225"/>
            <a:ext cx="32310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русского языка и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литературы </a:t>
            </a:r>
          </a:p>
        </p:txBody>
      </p:sp>
    </p:spTree>
    <p:extLst>
      <p:ext uri="{BB962C8B-B14F-4D97-AF65-F5344CB8AC3E}">
        <p14:creationId xmlns:p14="http://schemas.microsoft.com/office/powerpoint/2010/main" val="883259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484909" y="5104113"/>
            <a:ext cx="10906139" cy="806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4400" b="1" cap="all" dirty="0">
              <a:solidFill>
                <a:srgbClr val="00008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390203" y="384843"/>
            <a:ext cx="7654960" cy="6088314"/>
            <a:chOff x="1881436" y="307635"/>
            <a:chExt cx="7654960" cy="6088314"/>
          </a:xfrm>
        </p:grpSpPr>
        <p:pic>
          <p:nvPicPr>
            <p:cNvPr id="4" name="Рисунок 3" descr="IMG_0047.JPG"/>
            <p:cNvPicPr>
              <a:picLocks noChangeAspect="1"/>
            </p:cNvPicPr>
            <p:nvPr/>
          </p:nvPicPr>
          <p:blipFill rotWithShape="1">
            <a:blip r:embed="rId3" cstate="print">
              <a:lum bright="-12000" contrast="-12000"/>
            </a:blip>
            <a:srcRect l="15915" t="34483" r="67175" b="36339"/>
            <a:stretch/>
          </p:blipFill>
          <p:spPr>
            <a:xfrm>
              <a:off x="3651978" y="307635"/>
              <a:ext cx="3862607" cy="4998667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5" name="Прямоугольник 4"/>
            <p:cNvSpPr/>
            <p:nvPr/>
          </p:nvSpPr>
          <p:spPr>
            <a:xfrm>
              <a:off x="1881436" y="5564952"/>
              <a:ext cx="76549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b="1" dirty="0" err="1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Дурсенева</a:t>
              </a:r>
              <a:r>
                <a:rPr lang="ru-RU" sz="4800" b="1" dirty="0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  Мария  Павловна</a:t>
              </a:r>
              <a:endParaRPr lang="ru-RU" sz="4800" b="1" dirty="0">
                <a:ln w="11430"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943021" y="4002898"/>
            <a:ext cx="382931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биологии и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4068037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439317" y="333906"/>
            <a:ext cx="10928556" cy="6387895"/>
            <a:chOff x="2933393" y="543765"/>
            <a:chExt cx="6871849" cy="447456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304" y="543765"/>
              <a:ext cx="2384478" cy="383320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2933393" y="4436240"/>
              <a:ext cx="6871849" cy="582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41148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>
                    <a:shade val="95000"/>
                  </a:schemeClr>
                </a:buClr>
                <a:defRPr/>
              </a:pPr>
              <a:r>
                <a:rPr lang="ru-RU" sz="4800" b="1" dirty="0" err="1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Матюнина</a:t>
              </a:r>
              <a:r>
                <a:rPr lang="ru-RU" sz="4800" b="1" dirty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4800" b="1" dirty="0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 Галина Аркадьевна</a:t>
              </a:r>
              <a:endParaRPr lang="ru-RU" sz="4800" b="1" dirty="0">
                <a:ln w="11430"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713711" y="3983428"/>
            <a:ext cx="35108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83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774412" y="443720"/>
            <a:ext cx="10604091" cy="5970559"/>
            <a:chOff x="2428149" y="369697"/>
            <a:chExt cx="6809299" cy="377563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lum bright="-12000" contrast="-12000"/>
            </a:blip>
            <a:srcRect l="29478" t="25822" r="57950" b="62743"/>
            <a:stretch/>
          </p:blipFill>
          <p:spPr bwMode="auto">
            <a:xfrm>
              <a:off x="4427983" y="369697"/>
              <a:ext cx="2479717" cy="3109315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428149" y="3619826"/>
              <a:ext cx="6809299" cy="525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-41148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>
                    <a:shade val="95000"/>
                  </a:schemeClr>
                </a:buClr>
                <a:defRPr/>
              </a:pPr>
              <a:r>
                <a:rPr lang="ru-RU" sz="4800" b="1" dirty="0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Мосеев  Владимир  Николаевич</a:t>
              </a:r>
              <a:endParaRPr lang="ru-RU" sz="4800" b="1" dirty="0">
                <a:ln w="11430"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990589" y="4062344"/>
            <a:ext cx="24497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26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4182" y="374839"/>
            <a:ext cx="108695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В годы Великой Отечественной войны в здании школы был  размещен Ленинградский интернат, а школа переведена в здание сельского совета.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1975 году, 42 года назад, был пущен пристрой к школе на 350 мест.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1935 года школа становится семилетней, с 1960 – восьмилетней.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с 1968 года и по сей день - средняя общеобразовательная школа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всем протяжении существовании школы она закрывалась два раза:</a:t>
            </a:r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из-за малого количества  учащихся;</a:t>
            </a:r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из-за эпидемии тифа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D:\юбилейммммммммммм\к юбилею от 10\ЮБИЛЕЙ\Изображ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7879" y="3588591"/>
            <a:ext cx="3845864" cy="2884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7280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671399" y="379177"/>
            <a:ext cx="10884310" cy="6315919"/>
            <a:chOff x="-2013354" y="332656"/>
            <a:chExt cx="7766441" cy="4406529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-12000"/>
            </a:blip>
            <a:srcRect/>
            <a:stretch>
              <a:fillRect/>
            </a:stretch>
          </p:blipFill>
          <p:spPr bwMode="auto">
            <a:xfrm>
              <a:off x="280798" y="332656"/>
              <a:ext cx="2684824" cy="370665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3" name="Прямоугольник 12"/>
            <p:cNvSpPr/>
            <p:nvPr/>
          </p:nvSpPr>
          <p:spPr>
            <a:xfrm>
              <a:off x="-2013354" y="4159410"/>
              <a:ext cx="7766441" cy="579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-41148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>
                    <a:shade val="95000"/>
                  </a:schemeClr>
                </a:buClr>
                <a:defRPr/>
              </a:pPr>
              <a:r>
                <a:rPr lang="ru-RU" sz="4800" b="1" dirty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Шустова </a:t>
              </a:r>
              <a:r>
                <a:rPr lang="ru-RU" sz="4800" b="1" dirty="0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 Галина  Васильевна</a:t>
              </a:r>
              <a:endParaRPr lang="ru-RU" sz="4800" b="1" dirty="0">
                <a:ln w="11430"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973203" y="4162199"/>
            <a:ext cx="35108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49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662682" y="311802"/>
            <a:ext cx="10559845" cy="6234395"/>
            <a:chOff x="-1775451" y="527425"/>
            <a:chExt cx="7452481" cy="449229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49" y="527425"/>
              <a:ext cx="2517093" cy="368077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-1775451" y="4420935"/>
              <a:ext cx="7452481" cy="598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41148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>
                    <a:shade val="95000"/>
                  </a:schemeClr>
                </a:buClr>
                <a:defRPr/>
              </a:pPr>
              <a:r>
                <a:rPr lang="ru-RU" sz="4800" b="1" dirty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Толмачев </a:t>
              </a:r>
              <a:r>
                <a:rPr lang="ru-RU" sz="4800" b="1" dirty="0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 Леонид Иванович</a:t>
              </a:r>
              <a:endParaRPr lang="ru-RU" sz="4800" b="1" dirty="0">
                <a:ln w="11430"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369316" y="4492713"/>
            <a:ext cx="457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географии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92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3339374" y="319878"/>
            <a:ext cx="8976194" cy="5993749"/>
            <a:chOff x="2754364" y="418566"/>
            <a:chExt cx="5921592" cy="3959670"/>
          </a:xfrm>
        </p:grpSpPr>
        <p:pic>
          <p:nvPicPr>
            <p:cNvPr id="16" name="Picture 2" descr="F:\к юбилею\_DSC3198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-12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29"/>
            <a:stretch/>
          </p:blipFill>
          <p:spPr bwMode="auto">
            <a:xfrm>
              <a:off x="4319464" y="418566"/>
              <a:ext cx="2507885" cy="323118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2754364" y="3829252"/>
              <a:ext cx="5921592" cy="548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41148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>
                    <a:shade val="95000"/>
                  </a:schemeClr>
                </a:buClr>
                <a:defRPr/>
              </a:pPr>
              <a:r>
                <a:rPr lang="ru-RU" sz="4800" b="1" dirty="0" err="1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Шевнина</a:t>
              </a:r>
              <a:r>
                <a:rPr lang="ru-RU" sz="4800" b="1" dirty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4800" b="1" dirty="0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 Надежда  Александровна</a:t>
              </a:r>
              <a:endParaRPr lang="ru-RU" sz="4800" b="1" dirty="0">
                <a:ln w="11430"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224217" y="4353482"/>
            <a:ext cx="32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физики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194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3684024" y="339431"/>
            <a:ext cx="8507976" cy="6179137"/>
            <a:chOff x="-354417" y="260648"/>
            <a:chExt cx="5923274" cy="413773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lum bright="-12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9" t="6587" r="52617" b="46094"/>
            <a:stretch/>
          </p:blipFill>
          <p:spPr>
            <a:xfrm>
              <a:off x="899592" y="260648"/>
              <a:ext cx="2658756" cy="3456383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1" name="Прямоугольник 10"/>
            <p:cNvSpPr/>
            <p:nvPr/>
          </p:nvSpPr>
          <p:spPr>
            <a:xfrm>
              <a:off x="-354417" y="3841920"/>
              <a:ext cx="5923274" cy="556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-41148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>
                    <a:shade val="95000"/>
                  </a:schemeClr>
                </a:buClr>
                <a:defRPr/>
              </a:pPr>
              <a:r>
                <a:rPr lang="ru-RU" sz="4800" b="1" dirty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Михеева </a:t>
              </a:r>
              <a:r>
                <a:rPr lang="ru-RU" sz="4800" b="1" dirty="0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 Валентина Михайловна</a:t>
              </a:r>
              <a:endParaRPr lang="ru-RU" sz="4800" b="1" dirty="0">
                <a:ln w="11430"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436985" y="4270921"/>
            <a:ext cx="35108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675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3264828" y="281066"/>
            <a:ext cx="9051042" cy="6076377"/>
            <a:chOff x="3273757" y="337204"/>
            <a:chExt cx="6180407" cy="4235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lum bright="-12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37204"/>
              <a:ext cx="2673664" cy="3478861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3273757" y="3993149"/>
              <a:ext cx="6180407" cy="579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41148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>
                    <a:shade val="95000"/>
                  </a:schemeClr>
                </a:buClr>
                <a:defRPr/>
              </a:pPr>
              <a:r>
                <a:rPr lang="ru-RU" sz="4800" b="1" dirty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Созонова </a:t>
              </a:r>
              <a:r>
                <a:rPr lang="ru-RU" sz="4800" b="1" dirty="0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 Александра Яковлевна</a:t>
              </a:r>
              <a:endParaRPr lang="ru-RU" sz="4800" b="1" dirty="0">
                <a:ln w="11430"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106998" y="4522249"/>
            <a:ext cx="4098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Педагог-библиотекарь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60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909600" y="327127"/>
            <a:ext cx="8054835" cy="6203746"/>
            <a:chOff x="3826915" y="404664"/>
            <a:chExt cx="5370266" cy="407553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lum bright="-12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49" t="25479" r="12044" b="30843"/>
            <a:stretch/>
          </p:blipFill>
          <p:spPr>
            <a:xfrm>
              <a:off x="5508104" y="404664"/>
              <a:ext cx="2232248" cy="334837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3826915" y="3934279"/>
              <a:ext cx="5370266" cy="545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-41148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>
                    <a:shade val="95000"/>
                  </a:schemeClr>
                </a:buClr>
                <a:defRPr/>
              </a:pPr>
              <a:r>
                <a:rPr lang="ru-RU" sz="4800" b="1" dirty="0" smtClean="0">
                  <a:ln w="11430"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Гвоздева  Людмила Евгеньевна</a:t>
              </a:r>
              <a:endParaRPr lang="ru-RU" sz="4800" b="1" dirty="0">
                <a:ln w="11430"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585102" y="4112772"/>
            <a:ext cx="35108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93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88567" y="-1187648"/>
            <a:ext cx="5883443" cy="800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55473A"/>
              </a:solidFill>
              <a:latin typeface="-apple-system"/>
            </a:endParaRPr>
          </a:p>
          <a:p>
            <a:endParaRPr lang="ru-RU" dirty="0">
              <a:solidFill>
                <a:srgbClr val="55473A"/>
              </a:solidFill>
              <a:latin typeface="-apple-system"/>
            </a:endParaRPr>
          </a:p>
          <a:p>
            <a:endParaRPr lang="ru-RU" dirty="0" smtClean="0">
              <a:solidFill>
                <a:srgbClr val="55473A"/>
              </a:solidFill>
              <a:latin typeface="-apple-system"/>
            </a:endParaRPr>
          </a:p>
          <a:p>
            <a:endParaRPr lang="ru-RU" dirty="0">
              <a:solidFill>
                <a:srgbClr val="55473A"/>
              </a:solidFill>
              <a:latin typeface="-apple-system"/>
            </a:endParaRPr>
          </a:p>
          <a:p>
            <a:endParaRPr lang="ru-RU" dirty="0" smtClean="0">
              <a:solidFill>
                <a:srgbClr val="55473A"/>
              </a:solidFill>
              <a:latin typeface="-apple-system"/>
            </a:endParaRPr>
          </a:p>
          <a:p>
            <a:pPr algn="ctr"/>
            <a:r>
              <a:rPr lang="ru-RU" sz="2800" dirty="0" smtClean="0">
                <a:solidFill>
                  <a:srgbClr val="5547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5547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</a:p>
          <a:p>
            <a:r>
              <a:rPr lang="ru-RU" i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i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Борис </a:t>
            </a:r>
            <a:r>
              <a:rPr lang="ru-RU" i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Ручьёв</a:t>
            </a:r>
            <a:endParaRPr lang="ru-RU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Приветлив светлый старый дом,</a:t>
            </a:r>
            <a:b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Резьбой узорной блещут окна.</a:t>
            </a:r>
            <a:b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 у крылечка под дождем</a:t>
            </a:r>
            <a:b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Ветвистые березы мокнут.</a:t>
            </a:r>
            <a:b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Любовно выгнулось крыльцо,</a:t>
            </a:r>
            <a:b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Склонившись ласково на колья,</a:t>
            </a:r>
            <a:b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Он так уютен на лицо —</a:t>
            </a:r>
            <a:b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Дом под названьем милым — «школа».</a:t>
            </a:r>
            <a:b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Встречает тихим скрипом дверь,</a:t>
            </a:r>
            <a:b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Как прежде матерински, крепко</a:t>
            </a:r>
            <a:b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встречала школьником, — теперь</a:t>
            </a:r>
            <a:b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Вхожу я взрослым человеком.</a:t>
            </a:r>
            <a:b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Знакомый узкий коридор.</a:t>
            </a:r>
            <a:b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 скрип знакомой половицы,</a:t>
            </a:r>
            <a:b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По-новому лаская взор,</a:t>
            </a:r>
            <a:b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Сплелися</a:t>
            </a:r>
            <a: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на стене в узор</a:t>
            </a:r>
            <a:b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Колосья дымчатой </a:t>
            </a:r>
            <a:r>
              <a:rPr lang="ru-RU" sz="2000" dirty="0" smtClean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пшеницы…</a:t>
            </a:r>
            <a: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2125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2000" b="0" i="0" dirty="0">
              <a:solidFill>
                <a:srgbClr val="212529"/>
              </a:solidFill>
              <a:effectLst/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288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36295" y="4026748"/>
            <a:ext cx="8939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По страницам </a:t>
            </a:r>
            <a:r>
              <a:rPr lang="ru-RU" sz="4800" b="1" i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школьных альбомов</a:t>
            </a:r>
            <a:endParaRPr lang="ru-RU" sz="4800" b="1" i="1" dirty="0">
              <a:solidFill>
                <a:srgbClr val="002060"/>
              </a:solidFill>
              <a:latin typeface="Monotype Corsiva" panose="03010101010201010101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User\Desktop\Новая папка (2)\Изображение 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26" y="335805"/>
            <a:ext cx="4644190" cy="3483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216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 descr="D:\юбилейммммммммммм\к юбилею от 10\ЮБИЛЕЙ\Безымянный14.jpg"/>
          <p:cNvPicPr>
            <a:picLocks noChangeAspect="1" noChangeArrowheads="1"/>
          </p:cNvPicPr>
          <p:nvPr/>
        </p:nvPicPr>
        <p:blipFill>
          <a:blip r:embed="rId3" cstate="print"/>
          <a:srcRect l="5517" r="5517"/>
          <a:stretch>
            <a:fillRect/>
          </a:stretch>
        </p:blipFill>
        <p:spPr bwMode="auto">
          <a:xfrm>
            <a:off x="3604753" y="363955"/>
            <a:ext cx="8173454" cy="6130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5428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D:\юбилейммммммммммм\к юбилею от 10\ЮБИЛЕЙ\Изображение 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3902" y="330480"/>
            <a:ext cx="8318346" cy="6238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8416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9" b="3599"/>
          <a:stretch>
            <a:fillRect/>
          </a:stretch>
        </p:blipFill>
        <p:spPr bwMode="auto">
          <a:xfrm>
            <a:off x="3549316" y="305760"/>
            <a:ext cx="8332647" cy="6249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216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399" y="394900"/>
            <a:ext cx="8935912" cy="6068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373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169</Words>
  <Application>Microsoft Office PowerPoint</Application>
  <PresentationFormat>Широкоэкранный</PresentationFormat>
  <Paragraphs>91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4" baseType="lpstr">
      <vt:lpstr>-apple-system</vt:lpstr>
      <vt:lpstr>Arial</vt:lpstr>
      <vt:lpstr>Calibri</vt:lpstr>
      <vt:lpstr>Calibri Light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26</cp:revision>
  <dcterms:created xsi:type="dcterms:W3CDTF">2023-11-25T16:22:14Z</dcterms:created>
  <dcterms:modified xsi:type="dcterms:W3CDTF">2023-12-04T06:34:25Z</dcterms:modified>
</cp:coreProperties>
</file>